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Manrope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9484"/>
            <a:ext cx="6042660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 to Pandas </a:t>
            </a:r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🐼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42245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comprehensive guide to Python's powerful data manipulation and analysis library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10151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Takeaways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127885"/>
            <a:ext cx="7556421" cy="1711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700"/>
              </a:lnSpc>
              <a:buNone/>
            </a:pPr>
            <a:r>
              <a:rPr lang="en-US" sz="53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Pandas = Excel + SQL in Python</a:t>
            </a:r>
            <a:endParaRPr lang="en-US" sz="5350" dirty="0"/>
          </a:p>
        </p:txBody>
      </p:sp>
      <p:sp>
        <p:nvSpPr>
          <p:cNvPr id="5" name="Text 2"/>
          <p:cNvSpPr/>
          <p:nvPr/>
        </p:nvSpPr>
        <p:spPr>
          <a:xfrm>
            <a:off x="793790" y="433554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Concepts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4905970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Series (1D)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: One-dimensional labeled arrays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5610463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DataFrame (2D)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: Two-dimensional tables with rows and columns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6314956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Operations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: Read, Write, Filter, Sort, Describe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821674" y="433554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Next Steps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4821674" y="4905970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Practice with real CSV files from your domain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821674" y="5610463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Explore more advanced functions like groupby and pivot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4821674" y="6314956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Combine with visualization libraries like Matplotlib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2200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Practice Resources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29113"/>
            <a:ext cx="4182189" cy="25847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212199"/>
            <a:ext cx="267688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Official Documentation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5641419"/>
            <a:ext cx="41821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Comprehensive guides and API reference at pandas.pydata.org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986" y="2429113"/>
            <a:ext cx="4182308" cy="25848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3986" y="521231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Video Tutorials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223986" y="5641538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Step-by-step visual guides on platforms like YouTube and Coursera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302" y="2429113"/>
            <a:ext cx="4182308" cy="25848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54302" y="521231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Practice Datasets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654302" y="5641538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Real-world datasets from Kaggle and other data repositories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793790" y="649986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best way to learn Pandas is through consistent practice with real data that interests you!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453" y="526256"/>
            <a:ext cx="4784646" cy="598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You!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65453" y="1411367"/>
            <a:ext cx="6602730" cy="825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450"/>
              </a:lnSpc>
              <a:buNone/>
            </a:pPr>
            <a:r>
              <a:rPr lang="en-US" sz="51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Any Questions?</a:t>
            </a:r>
            <a:endParaRPr lang="en-US" sz="5150" dirty="0"/>
          </a:p>
        </p:txBody>
      </p:sp>
      <p:sp>
        <p:nvSpPr>
          <p:cNvPr id="4" name="Text 2"/>
          <p:cNvSpPr/>
          <p:nvPr/>
        </p:nvSpPr>
        <p:spPr>
          <a:xfrm>
            <a:off x="765453" y="2715101"/>
            <a:ext cx="2870716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Contact Information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765453" y="3265170"/>
            <a:ext cx="7672864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Feel free to reach out if you have any questions about today's session or need help with your pandas projects.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65453" y="4049554"/>
            <a:ext cx="7672864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Remember: The pandas community is very active and supportive. Stack Overflow and GitHub are excellent resources when you encounter challenges.</a:t>
            </a:r>
            <a:endParaRPr lang="en-US" sz="15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2900" y="2739033"/>
            <a:ext cx="4959548" cy="49595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46590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is Pandas?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064323"/>
            <a:ext cx="496133" cy="4961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37930" y="518207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Library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537930" y="5611297"/>
            <a:ext cx="343804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powerful open-source data analysis and manipulation tool built on NumPy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986" y="5064323"/>
            <a:ext cx="496133" cy="4961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68127" y="518207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Structured Data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5968127" y="5611297"/>
            <a:ext cx="343816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Works seamlessly with tabular data from CSV, Excel, SQL databases and more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4302" y="5064323"/>
            <a:ext cx="496133" cy="4961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398443" y="5182076"/>
            <a:ext cx="258841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Excel + SQL in Python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0398443" y="5611297"/>
            <a:ext cx="343816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Combines the flexibility of spreadsheets with the power of database queries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14350"/>
            <a:ext cx="4676061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Why Use Pandas?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748070" y="1589603"/>
            <a:ext cx="6339007" cy="1198007"/>
          </a:xfrm>
          <a:prstGeom prst="roundRect">
            <a:avLst>
              <a:gd name="adj" fmla="val 9159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25210" y="1589603"/>
            <a:ext cx="91440" cy="1198007"/>
          </a:xfrm>
          <a:prstGeom prst="roundRect">
            <a:avLst>
              <a:gd name="adj" fmla="val 184098"/>
            </a:avLst>
          </a:prstGeom>
          <a:solidFill>
            <a:srgbClr val="FF7047"/>
          </a:solidFill>
          <a:ln/>
        </p:spPr>
      </p:sp>
      <p:sp>
        <p:nvSpPr>
          <p:cNvPr id="5" name="Text 3"/>
          <p:cNvSpPr/>
          <p:nvPr/>
        </p:nvSpPr>
        <p:spPr>
          <a:xfrm>
            <a:off x="1026438" y="1799392"/>
            <a:ext cx="233803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 Data Handling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026438" y="2278618"/>
            <a:ext cx="5850850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Simple functions to load and save data from various sources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748070" y="2974538"/>
            <a:ext cx="6339007" cy="1198007"/>
          </a:xfrm>
          <a:prstGeom prst="roundRect">
            <a:avLst>
              <a:gd name="adj" fmla="val 9159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25210" y="2974538"/>
            <a:ext cx="91440" cy="1198007"/>
          </a:xfrm>
          <a:prstGeom prst="roundRect">
            <a:avLst>
              <a:gd name="adj" fmla="val 184098"/>
            </a:avLst>
          </a:prstGeom>
          <a:solidFill>
            <a:srgbClr val="FF7047"/>
          </a:solidFill>
          <a:ln/>
        </p:spPr>
      </p:sp>
      <p:sp>
        <p:nvSpPr>
          <p:cNvPr id="9" name="Text 7"/>
          <p:cNvSpPr/>
          <p:nvPr/>
        </p:nvSpPr>
        <p:spPr>
          <a:xfrm>
            <a:off x="1026438" y="3184327"/>
            <a:ext cx="3194566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Powerful Cleaning &amp; Filtering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026438" y="3663553"/>
            <a:ext cx="5850850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Robust tools for data preparation and transformation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748070" y="4359473"/>
            <a:ext cx="6339007" cy="1198007"/>
          </a:xfrm>
          <a:prstGeom prst="roundRect">
            <a:avLst>
              <a:gd name="adj" fmla="val 9159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25210" y="4359473"/>
            <a:ext cx="91440" cy="1198007"/>
          </a:xfrm>
          <a:prstGeom prst="roundRect">
            <a:avLst>
              <a:gd name="adj" fmla="val 184098"/>
            </a:avLst>
          </a:prstGeom>
          <a:solidFill>
            <a:srgbClr val="FF7047"/>
          </a:solidFill>
          <a:ln/>
        </p:spPr>
      </p:sp>
      <p:sp>
        <p:nvSpPr>
          <p:cNvPr id="13" name="Text 11"/>
          <p:cNvSpPr/>
          <p:nvPr/>
        </p:nvSpPr>
        <p:spPr>
          <a:xfrm>
            <a:off x="1026438" y="4569262"/>
            <a:ext cx="233803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Industry Standard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026438" y="5048488"/>
            <a:ext cx="5850850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Used extensively in Data Science, AI, and Business Analytics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748070" y="5744408"/>
            <a:ext cx="6339007" cy="1198007"/>
          </a:xfrm>
          <a:prstGeom prst="roundRect">
            <a:avLst>
              <a:gd name="adj" fmla="val 9159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25210" y="5744408"/>
            <a:ext cx="91440" cy="1198007"/>
          </a:xfrm>
          <a:prstGeom prst="roundRect">
            <a:avLst>
              <a:gd name="adj" fmla="val 184098"/>
            </a:avLst>
          </a:prstGeom>
          <a:solidFill>
            <a:srgbClr val="FF7047"/>
          </a:solidFill>
          <a:ln/>
        </p:spPr>
      </p:sp>
      <p:sp>
        <p:nvSpPr>
          <p:cNvPr id="17" name="Text 15"/>
          <p:cNvSpPr/>
          <p:nvPr/>
        </p:nvSpPr>
        <p:spPr>
          <a:xfrm>
            <a:off x="1026438" y="5954197"/>
            <a:ext cx="233803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Efficient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1026438" y="6433423"/>
            <a:ext cx="5850850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Accomplishes in a few lines what would take many in plain Python</a:t>
            </a:r>
            <a:endParaRPr lang="en-US" sz="145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0944" y="1589603"/>
            <a:ext cx="6339007" cy="63390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19213"/>
            <a:ext cx="552152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Pandas Data Structures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435304"/>
            <a:ext cx="353615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Series (1D)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6280190" y="3129796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One-dimensional labeled array, similar to a column in Excel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280190" y="3988117"/>
            <a:ext cx="3536156" cy="1885355"/>
          </a:xfrm>
          <a:prstGeom prst="roundRect">
            <a:avLst>
              <a:gd name="adj" fmla="val 9474"/>
            </a:avLst>
          </a:prstGeom>
          <a:solidFill>
            <a:srgbClr val="F2F2F2"/>
          </a:solidFill>
          <a:ln/>
        </p:spPr>
      </p:sp>
      <p:sp>
        <p:nvSpPr>
          <p:cNvPr id="7" name="Shape 4"/>
          <p:cNvSpPr/>
          <p:nvPr/>
        </p:nvSpPr>
        <p:spPr>
          <a:xfrm>
            <a:off x="6270307" y="3988117"/>
            <a:ext cx="3555921" cy="1885355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</p:sp>
      <p:sp>
        <p:nvSpPr>
          <p:cNvPr id="8" name="Text 5"/>
          <p:cNvSpPr/>
          <p:nvPr/>
        </p:nvSpPr>
        <p:spPr>
          <a:xfrm>
            <a:off x="6468666" y="4136946"/>
            <a:ext cx="3159204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Math    85Science 90English 78dtype: int64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80190" y="6096714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Each value has a label (index) and can be accessed by position or label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0308074" y="2435304"/>
            <a:ext cx="353615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DataFrame (2D)</a:t>
            </a:r>
            <a:endParaRPr lang="en-US" sz="3100" dirty="0"/>
          </a:p>
        </p:txBody>
      </p:sp>
      <p:sp>
        <p:nvSpPr>
          <p:cNvPr id="11" name="Text 8"/>
          <p:cNvSpPr/>
          <p:nvPr/>
        </p:nvSpPr>
        <p:spPr>
          <a:xfrm>
            <a:off x="10308074" y="3129796"/>
            <a:ext cx="35361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Two-dimensional table with rows and columns, like an Excel spreadsheet or SQL table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10308074" y="4305657"/>
            <a:ext cx="3536156" cy="1567815"/>
          </a:xfrm>
          <a:prstGeom prst="roundRect">
            <a:avLst>
              <a:gd name="adj" fmla="val 11393"/>
            </a:avLst>
          </a:prstGeom>
          <a:solidFill>
            <a:srgbClr val="F2F2F2"/>
          </a:solidFill>
          <a:ln/>
        </p:spPr>
      </p:sp>
      <p:sp>
        <p:nvSpPr>
          <p:cNvPr id="13" name="Shape 10"/>
          <p:cNvSpPr/>
          <p:nvPr/>
        </p:nvSpPr>
        <p:spPr>
          <a:xfrm>
            <a:off x="10298192" y="4305657"/>
            <a:ext cx="3555921" cy="1567815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14" name="Text 11"/>
          <p:cNvSpPr/>
          <p:nvPr/>
        </p:nvSpPr>
        <p:spPr>
          <a:xfrm>
            <a:off x="10496550" y="4454485"/>
            <a:ext cx="3159204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Name  Age  Marks0  Alice  24    851  Bob    27    90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0308074" y="6096714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Multiple columns with row indices, allowing for complex data operations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2025"/>
            <a:ext cx="585335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Basic Pandas Operations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78938"/>
            <a:ext cx="6521410" cy="7937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2148" y="297108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92148" y="3400306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Load data from CSV, Excel, SQL, and other formats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92148" y="3836908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pd.read_csv('data.csv')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978938"/>
            <a:ext cx="6521410" cy="7937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13558" y="297108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Filter &amp; Sort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7513558" y="3400306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Select specific rows and order data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7513558" y="3836908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df[df['Age'] &gt; 25].sort_values('Marks')</a:t>
            </a:r>
            <a:endParaRPr lang="en-US" sz="15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52806"/>
            <a:ext cx="6521410" cy="79379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92148" y="53449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992148" y="5774174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Calculate statistics and summaries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992148" y="6210776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df.describe()</a:t>
            </a:r>
            <a:endParaRPr lang="en-US" sz="15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352806"/>
            <a:ext cx="6521410" cy="79379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513558" y="53449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Write</a:t>
            </a:r>
            <a:endParaRPr lang="en-US" sz="1950" dirty="0"/>
          </a:p>
        </p:txBody>
      </p:sp>
      <p:sp>
        <p:nvSpPr>
          <p:cNvPr id="17" name="Text 11"/>
          <p:cNvSpPr/>
          <p:nvPr/>
        </p:nvSpPr>
        <p:spPr>
          <a:xfrm>
            <a:off x="7513558" y="5774174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Save processed data to files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7513558" y="6210776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df.to_csv('output.csv')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793790" y="694991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These fundamental operations form the building blocks for more complex data analysis workflows.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615" y="789861"/>
            <a:ext cx="4817150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Real-World Use Cases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29615" y="1838682"/>
            <a:ext cx="7724656" cy="1139190"/>
          </a:xfrm>
          <a:prstGeom prst="roundRect">
            <a:avLst>
              <a:gd name="adj" fmla="val 14412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9639" y="2028706"/>
            <a:ext cx="2280285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HR Analytics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19639" y="2496026"/>
            <a:ext cx="7344608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Analyzing employee salaries, department distributions, and performance metrics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729615" y="3160276"/>
            <a:ext cx="7724656" cy="1431012"/>
          </a:xfrm>
          <a:prstGeom prst="roundRect">
            <a:avLst>
              <a:gd name="adj" fmla="val 11473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19639" y="3350300"/>
            <a:ext cx="2280285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Education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19639" y="3817620"/>
            <a:ext cx="7344608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Teachers tracking student performance, attendance patterns, and identifying areas for improvement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29615" y="4773692"/>
            <a:ext cx="7724656" cy="1139190"/>
          </a:xfrm>
          <a:prstGeom prst="roundRect">
            <a:avLst>
              <a:gd name="adj" fmla="val 14412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19639" y="4963716"/>
            <a:ext cx="2280285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Intelligence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19639" y="5431036"/>
            <a:ext cx="7344608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Analyzing sales trends, customer behavior, and inventory management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729615" y="6095286"/>
            <a:ext cx="7724656" cy="1139190"/>
          </a:xfrm>
          <a:prstGeom prst="roundRect">
            <a:avLst>
              <a:gd name="adj" fmla="val 14412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19639" y="6285309"/>
            <a:ext cx="2280285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Science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19639" y="6752630"/>
            <a:ext cx="7344608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Cleaning and preparing datasets for machine learning models and statistical analysis</a:t>
            </a:r>
            <a:endParaRPr lang="en-US" sz="14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6947" y="1838682"/>
            <a:ext cx="5001339" cy="50013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358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 Flow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1049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324820"/>
            <a:ext cx="4215289" cy="2286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469719"/>
            <a:ext cx="360140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Series Creation &amp; Manipulation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3898940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Creating one-dimensional data structures and performing basic operations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207437" y="301049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3324820"/>
            <a:ext cx="4215408" cy="2286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9" name="Text 7"/>
          <p:cNvSpPr/>
          <p:nvPr/>
        </p:nvSpPr>
        <p:spPr>
          <a:xfrm>
            <a:off x="5207437" y="3469719"/>
            <a:ext cx="284988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DataFrame Construction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207437" y="3898940"/>
            <a:ext cx="42154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Building two-dimensional tables from scratch and from existing data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621203" y="301049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3324820"/>
            <a:ext cx="4215289" cy="2286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13" name="Text 11"/>
          <p:cNvSpPr/>
          <p:nvPr/>
        </p:nvSpPr>
        <p:spPr>
          <a:xfrm>
            <a:off x="9621203" y="346971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Import &amp; Export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621203" y="3898940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Reading from and writing to various file formats (CSV, Excel, etc.)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3790" y="488120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93790" y="5195530"/>
            <a:ext cx="6422112" cy="2286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34042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Transformation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93790" y="5769650"/>
            <a:ext cx="642211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Filtering, sorting, and reshaping data to extract insights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414260" y="488120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414260" y="5195530"/>
            <a:ext cx="6422231" cy="2286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21" name="Text 19"/>
          <p:cNvSpPr/>
          <p:nvPr/>
        </p:nvSpPr>
        <p:spPr>
          <a:xfrm>
            <a:off x="7414260" y="534042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Statistical Analysis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414260" y="5769650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Using built-in methods to calculate descriptive statistics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009" y="442674"/>
            <a:ext cx="4025027" cy="503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Hands-On Tasks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644009" y="1368385"/>
            <a:ext cx="6474857" cy="1975247"/>
          </a:xfrm>
          <a:prstGeom prst="roundRect">
            <a:avLst>
              <a:gd name="adj" fmla="val 7336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66869" y="1391245"/>
            <a:ext cx="644009" cy="1929527"/>
          </a:xfrm>
          <a:prstGeom prst="roundRect">
            <a:avLst>
              <a:gd name="adj" fmla="val 1824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864275" y="2205038"/>
            <a:ext cx="241459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471851" y="1552218"/>
            <a:ext cx="2012513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Series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471851" y="1964650"/>
            <a:ext cx="5624155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Build a Series of daily sales data for Monday through Sunday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1471851" y="2403277"/>
            <a:ext cx="5624155" cy="756523"/>
          </a:xfrm>
          <a:prstGeom prst="roundRect">
            <a:avLst>
              <a:gd name="adj" fmla="val 19154"/>
            </a:avLst>
          </a:prstGeom>
          <a:solidFill>
            <a:srgbClr val="F2F2F2"/>
          </a:solidFill>
          <a:ln/>
        </p:spPr>
      </p:sp>
      <p:sp>
        <p:nvSpPr>
          <p:cNvPr id="9" name="Shape 7"/>
          <p:cNvSpPr/>
          <p:nvPr/>
        </p:nvSpPr>
        <p:spPr>
          <a:xfrm>
            <a:off x="1463873" y="2403277"/>
            <a:ext cx="5640110" cy="756523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10" name="Text 8"/>
          <p:cNvSpPr/>
          <p:nvPr/>
        </p:nvSpPr>
        <p:spPr>
          <a:xfrm>
            <a:off x="1624846" y="2524006"/>
            <a:ext cx="5318165" cy="515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sales = pd.Series([120, 85, 140, 130, 190, 210, 95],              index=['Mon', 'Tue', 'Wed', 'Thu', 'Fri', 'Sat', 'Sun'])</a:t>
            </a:r>
            <a:endParaRPr lang="en-US" sz="1250" dirty="0"/>
          </a:p>
        </p:txBody>
      </p:sp>
      <p:sp>
        <p:nvSpPr>
          <p:cNvPr id="11" name="Shape 9"/>
          <p:cNvSpPr/>
          <p:nvPr/>
        </p:nvSpPr>
        <p:spPr>
          <a:xfrm>
            <a:off x="644009" y="3504605"/>
            <a:ext cx="6474857" cy="1295162"/>
          </a:xfrm>
          <a:prstGeom prst="roundRect">
            <a:avLst>
              <a:gd name="adj" fmla="val 11188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666869" y="3527465"/>
            <a:ext cx="644009" cy="1249442"/>
          </a:xfrm>
          <a:prstGeom prst="roundRect">
            <a:avLst>
              <a:gd name="adj" fmla="val 18240"/>
            </a:avLst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864275" y="4001214"/>
            <a:ext cx="241459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1471851" y="3688437"/>
            <a:ext cx="2012513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a DataFrame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1471851" y="4100870"/>
            <a:ext cx="5624155" cy="515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Create a DataFrame of employees with Name, Department, and Salary columns</a:t>
            </a:r>
            <a:endParaRPr lang="en-US" sz="1250" dirty="0"/>
          </a:p>
        </p:txBody>
      </p:sp>
      <p:sp>
        <p:nvSpPr>
          <p:cNvPr id="16" name="Shape 14"/>
          <p:cNvSpPr/>
          <p:nvPr/>
        </p:nvSpPr>
        <p:spPr>
          <a:xfrm>
            <a:off x="644009" y="4960739"/>
            <a:ext cx="6474857" cy="1295162"/>
          </a:xfrm>
          <a:prstGeom prst="roundRect">
            <a:avLst>
              <a:gd name="adj" fmla="val 11188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666869" y="4983599"/>
            <a:ext cx="644009" cy="1249442"/>
          </a:xfrm>
          <a:prstGeom prst="roundRect">
            <a:avLst>
              <a:gd name="adj" fmla="val 18240"/>
            </a:avLst>
          </a:pr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864275" y="5457349"/>
            <a:ext cx="241459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1471851" y="5144572"/>
            <a:ext cx="2012513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 with CSV Data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1471851" y="5557004"/>
            <a:ext cx="5624155" cy="515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Filter students older than 25, sort by marks in descending order, and save results</a:t>
            </a:r>
            <a:endParaRPr lang="en-US" sz="1250" dirty="0"/>
          </a:p>
        </p:txBody>
      </p:sp>
      <p:sp>
        <p:nvSpPr>
          <p:cNvPr id="21" name="Shape 19"/>
          <p:cNvSpPr/>
          <p:nvPr/>
        </p:nvSpPr>
        <p:spPr>
          <a:xfrm>
            <a:off x="644009" y="6416873"/>
            <a:ext cx="6474857" cy="1037630"/>
          </a:xfrm>
          <a:prstGeom prst="roundRect">
            <a:avLst>
              <a:gd name="adj" fmla="val 13965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666869" y="6439733"/>
            <a:ext cx="644009" cy="991910"/>
          </a:xfrm>
          <a:prstGeom prst="roundRect">
            <a:avLst>
              <a:gd name="adj" fmla="val 18240"/>
            </a:avLst>
          </a:pr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864275" y="6784777"/>
            <a:ext cx="241459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1900" dirty="0"/>
          </a:p>
        </p:txBody>
      </p:sp>
      <p:sp>
        <p:nvSpPr>
          <p:cNvPr id="24" name="Text 22"/>
          <p:cNvSpPr/>
          <p:nvPr/>
        </p:nvSpPr>
        <p:spPr>
          <a:xfrm>
            <a:off x="1471851" y="6600706"/>
            <a:ext cx="2012513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 Statistics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1471851" y="7013138"/>
            <a:ext cx="5624155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 .describe() to get averages and other summary statistics</a:t>
            </a:r>
            <a:endParaRPr lang="en-US" sz="1250" dirty="0"/>
          </a:p>
        </p:txBody>
      </p:sp>
      <p:pic>
        <p:nvPicPr>
          <p:cNvPr id="2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9154" y="1368385"/>
            <a:ext cx="6474857" cy="64748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908" y="409694"/>
            <a:ext cx="5313521" cy="465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 Project – Movie Database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95908" y="1247656"/>
            <a:ext cx="2464951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Movie Dataset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95908" y="1675924"/>
            <a:ext cx="5157311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Build a DataFrame with these columns: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95908" y="2048232"/>
            <a:ext cx="5157311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Title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95908" y="2338507"/>
            <a:ext cx="5157311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Director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95908" y="2628781"/>
            <a:ext cx="5157311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Year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595908" y="2919055"/>
            <a:ext cx="5157311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Rating</a:t>
            </a:r>
            <a:endParaRPr lang="en-US" sz="11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908" y="3324820"/>
            <a:ext cx="5157311" cy="515731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6124218" y="1247656"/>
            <a:ext cx="2234803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Tasks to Complete: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608326" y="1694498"/>
            <a:ext cx="1862376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Filter Recent Films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608326" y="2076212"/>
            <a:ext cx="3381613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Find all movies released after 2010</a:t>
            </a:r>
            <a:endParaRPr lang="en-US" sz="1150" dirty="0"/>
          </a:p>
        </p:txBody>
      </p:sp>
      <p:sp>
        <p:nvSpPr>
          <p:cNvPr id="13" name="Shape 10"/>
          <p:cNvSpPr/>
          <p:nvPr/>
        </p:nvSpPr>
        <p:spPr>
          <a:xfrm>
            <a:off x="6608326" y="2481977"/>
            <a:ext cx="3381613" cy="699849"/>
          </a:xfrm>
          <a:prstGeom prst="roundRect">
            <a:avLst>
              <a:gd name="adj" fmla="val 19160"/>
            </a:avLst>
          </a:prstGeom>
          <a:solidFill>
            <a:srgbClr val="F2F2F2"/>
          </a:solidFill>
          <a:ln/>
        </p:spPr>
      </p:sp>
      <p:sp>
        <p:nvSpPr>
          <p:cNvPr id="14" name="Shape 11"/>
          <p:cNvSpPr/>
          <p:nvPr/>
        </p:nvSpPr>
        <p:spPr>
          <a:xfrm>
            <a:off x="6600944" y="2481977"/>
            <a:ext cx="3396377" cy="699849"/>
          </a:xfrm>
          <a:prstGeom prst="roundRect">
            <a:avLst>
              <a:gd name="adj" fmla="val 3193"/>
            </a:avLst>
          </a:prstGeom>
          <a:solidFill>
            <a:srgbClr val="F2F2F2"/>
          </a:solidFill>
          <a:ln/>
        </p:spPr>
      </p:sp>
      <p:sp>
        <p:nvSpPr>
          <p:cNvPr id="15" name="Text 12"/>
          <p:cNvSpPr/>
          <p:nvPr/>
        </p:nvSpPr>
        <p:spPr>
          <a:xfrm>
            <a:off x="6749891" y="2593658"/>
            <a:ext cx="3098483" cy="476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recent_movies = movies[movies['Year'] &gt; 2010]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10660261" y="1694498"/>
            <a:ext cx="1862376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 Top Rated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10660261" y="2076212"/>
            <a:ext cx="3381732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Identify the highest rated movie in the database</a:t>
            </a:r>
            <a:endParaRPr lang="en-US" sz="1150" dirty="0"/>
          </a:p>
        </p:txBody>
      </p:sp>
      <p:sp>
        <p:nvSpPr>
          <p:cNvPr id="18" name="Shape 15"/>
          <p:cNvSpPr/>
          <p:nvPr/>
        </p:nvSpPr>
        <p:spPr>
          <a:xfrm>
            <a:off x="10660261" y="2481977"/>
            <a:ext cx="3381732" cy="699849"/>
          </a:xfrm>
          <a:prstGeom prst="roundRect">
            <a:avLst>
              <a:gd name="adj" fmla="val 19160"/>
            </a:avLst>
          </a:prstGeom>
          <a:solidFill>
            <a:srgbClr val="F2F2F2"/>
          </a:solidFill>
          <a:ln/>
        </p:spPr>
      </p:sp>
      <p:sp>
        <p:nvSpPr>
          <p:cNvPr id="19" name="Shape 16"/>
          <p:cNvSpPr/>
          <p:nvPr/>
        </p:nvSpPr>
        <p:spPr>
          <a:xfrm>
            <a:off x="10652879" y="2481977"/>
            <a:ext cx="3396496" cy="699849"/>
          </a:xfrm>
          <a:prstGeom prst="roundRect">
            <a:avLst>
              <a:gd name="adj" fmla="val 3193"/>
            </a:avLst>
          </a:prstGeom>
          <a:solidFill>
            <a:srgbClr val="F2F2F2"/>
          </a:solidFill>
          <a:ln/>
        </p:spPr>
      </p:sp>
      <p:sp>
        <p:nvSpPr>
          <p:cNvPr id="20" name="Text 17"/>
          <p:cNvSpPr/>
          <p:nvPr/>
        </p:nvSpPr>
        <p:spPr>
          <a:xfrm>
            <a:off x="10801826" y="2593658"/>
            <a:ext cx="3098602" cy="476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top_movie = movies.loc[movies['Rating'].idxmax()]</a:t>
            </a:r>
            <a:endParaRPr lang="en-US" sz="1150" dirty="0"/>
          </a:p>
        </p:txBody>
      </p:sp>
      <p:sp>
        <p:nvSpPr>
          <p:cNvPr id="21" name="Text 18"/>
          <p:cNvSpPr/>
          <p:nvPr/>
        </p:nvSpPr>
        <p:spPr>
          <a:xfrm>
            <a:off x="6608326" y="3479721"/>
            <a:ext cx="1862376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Group by Director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6608326" y="3861435"/>
            <a:ext cx="7433667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Analyze movies grouped by director to find patterns</a:t>
            </a:r>
            <a:endParaRPr lang="en-US" sz="1150" dirty="0"/>
          </a:p>
        </p:txBody>
      </p:sp>
      <p:sp>
        <p:nvSpPr>
          <p:cNvPr id="23" name="Shape 20"/>
          <p:cNvSpPr/>
          <p:nvPr/>
        </p:nvSpPr>
        <p:spPr>
          <a:xfrm>
            <a:off x="6608326" y="4267200"/>
            <a:ext cx="7433667" cy="461605"/>
          </a:xfrm>
          <a:prstGeom prst="roundRect">
            <a:avLst>
              <a:gd name="adj" fmla="val 29049"/>
            </a:avLst>
          </a:prstGeom>
          <a:solidFill>
            <a:srgbClr val="F2F2F2"/>
          </a:solidFill>
          <a:ln/>
        </p:spPr>
      </p:sp>
      <p:sp>
        <p:nvSpPr>
          <p:cNvPr id="24" name="Shape 21"/>
          <p:cNvSpPr/>
          <p:nvPr/>
        </p:nvSpPr>
        <p:spPr>
          <a:xfrm>
            <a:off x="6600944" y="4267200"/>
            <a:ext cx="7448431" cy="461605"/>
          </a:xfrm>
          <a:prstGeom prst="roundRect">
            <a:avLst>
              <a:gd name="adj" fmla="val 4841"/>
            </a:avLst>
          </a:prstGeom>
          <a:solidFill>
            <a:srgbClr val="F2F2F2"/>
          </a:solidFill>
          <a:ln/>
        </p:spPr>
      </p:sp>
      <p:sp>
        <p:nvSpPr>
          <p:cNvPr id="25" name="Text 22"/>
          <p:cNvSpPr/>
          <p:nvPr/>
        </p:nvSpPr>
        <p:spPr>
          <a:xfrm>
            <a:off x="6749891" y="4378881"/>
            <a:ext cx="7150537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director_stats = movies.groupby('Director').agg({'Rating': 'mean'})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2025-08-21T03:55:07Z</dcterms:created>
  <dcterms:modified xsi:type="dcterms:W3CDTF">2025-08-21T03:55:07Z</dcterms:modified>
</cp:coreProperties>
</file>